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1" r:id="rId4"/>
    <p:sldId id="262" r:id="rId5"/>
    <p:sldId id="263" r:id="rId6"/>
    <p:sldId id="266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6A7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0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grpSp>
        <p:nvGrpSpPr>
          <p:cNvPr id="2" name="Gruppieren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ihand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ihand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ihand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Eingekerbter Richtungspfeil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Eingekerbter Richtungspfeil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ihand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chtwinkliges Dreiec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Gerade Verbindung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ingekerbter Richtungspfeil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Eingekerbter Richtungspfeil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ihand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chtwinkliges Dreiec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Gerade Verbindung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CC88589-B7F8-4116-B970-2DD9525B35D6}" type="datetimeFigureOut">
              <a:rPr lang="de-DE" smtClean="0"/>
              <a:t>29.12.2011</a:t>
            </a:fld>
            <a:endParaRPr lang="de-DE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69D3C29-7CCC-4456-82B6-0DF4E60BFECC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7772400" cy="2000264"/>
          </a:xfrm>
        </p:spPr>
        <p:txBody>
          <a:bodyPr>
            <a:normAutofit fontScale="90000"/>
          </a:bodyPr>
          <a:lstStyle/>
          <a:p>
            <a:pPr algn="l"/>
            <a:r>
              <a:rPr lang="de-DE" i="1" dirty="0" smtClean="0"/>
              <a:t/>
            </a:r>
            <a:br>
              <a:rPr lang="de-DE" i="1" dirty="0" smtClean="0"/>
            </a:br>
            <a:r>
              <a:rPr lang="de-DE" i="1" dirty="0" smtClean="0"/>
              <a:t/>
            </a:r>
            <a:br>
              <a:rPr lang="de-DE" i="1" dirty="0" smtClean="0"/>
            </a:br>
            <a:r>
              <a:rPr lang="de-DE" sz="5000" i="1" dirty="0" smtClean="0">
                <a:solidFill>
                  <a:srgbClr val="1E6A7C"/>
                </a:solidFill>
                <a:latin typeface="Comic Sans MS" pitchFamily="66" charset="0"/>
              </a:rPr>
              <a:t>Asterix</a:t>
            </a:r>
            <a:r>
              <a:rPr lang="de-DE" sz="5000" i="1" dirty="0" smtClean="0">
                <a:solidFill>
                  <a:srgbClr val="1E6A7C"/>
                </a:solidFill>
                <a:latin typeface="Comic Sans MS" pitchFamily="66" charset="0"/>
              </a:rPr>
              <a:t>, </a:t>
            </a:r>
            <a:r>
              <a:rPr lang="de-DE" sz="5000" i="1" dirty="0" err="1" smtClean="0">
                <a:solidFill>
                  <a:srgbClr val="1E6A7C"/>
                </a:solidFill>
                <a:latin typeface="Comic Sans MS" pitchFamily="66" charset="0"/>
              </a:rPr>
              <a:t>Obelix</a:t>
            </a:r>
            <a:r>
              <a:rPr lang="de-DE" sz="50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5000" i="1" dirty="0" smtClean="0">
                <a:solidFill>
                  <a:srgbClr val="1E6A7C"/>
                </a:solidFill>
                <a:latin typeface="Comic Sans MS" pitchFamily="66" charset="0"/>
              </a:rPr>
              <a:t>&amp; Co.</a:t>
            </a:r>
            <a:r>
              <a:rPr lang="de-DE" sz="5000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u="sng" dirty="0" smtClean="0"/>
              <a:t/>
            </a:r>
            <a:br>
              <a:rPr lang="de-DE" u="sng" dirty="0" smtClean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57158" y="2143116"/>
            <a:ext cx="8429684" cy="4429156"/>
          </a:xfrm>
        </p:spPr>
        <p:txBody>
          <a:bodyPr>
            <a:noAutofit/>
          </a:bodyPr>
          <a:lstStyle/>
          <a:p>
            <a:pPr algn="ctr">
              <a:spcAft>
                <a:spcPts val="1200"/>
              </a:spcAft>
            </a:pPr>
            <a:r>
              <a:rPr lang="de-DE" sz="4000" b="1" dirty="0" smtClean="0"/>
              <a:t>Modellierung eines mehrstufigen Zufallsexperimentes mit Hilfe eines Baumdiagramms</a:t>
            </a:r>
          </a:p>
          <a:p>
            <a:pPr algn="ctr">
              <a:spcAft>
                <a:spcPts val="300"/>
              </a:spcAft>
            </a:pPr>
            <a:r>
              <a:rPr lang="de-DE" sz="2800" dirty="0" smtClean="0"/>
              <a:t>(Jahrgangsstufe 7/8)</a:t>
            </a:r>
            <a:endParaRPr lang="de-DE" sz="2800" dirty="0" smtClean="0"/>
          </a:p>
          <a:p>
            <a:pPr algn="ctr">
              <a:spcAft>
                <a:spcPts val="300"/>
              </a:spcAft>
            </a:pPr>
            <a:endParaRPr lang="de-DE" sz="4000" b="1" dirty="0" smtClean="0"/>
          </a:p>
          <a:p>
            <a:pPr algn="ctr">
              <a:spcAft>
                <a:spcPts val="300"/>
              </a:spcAft>
            </a:pPr>
            <a:endParaRPr lang="de-DE" sz="4000" b="1" dirty="0" smtClean="0"/>
          </a:p>
          <a:p>
            <a:pPr algn="l">
              <a:spcAft>
                <a:spcPts val="300"/>
              </a:spcAft>
            </a:pPr>
            <a:r>
              <a:rPr lang="de-DE" sz="2400" dirty="0" smtClean="0">
                <a:solidFill>
                  <a:schemeClr val="bg1"/>
                </a:solidFill>
              </a:rPr>
              <a:t>Mirjam </a:t>
            </a:r>
            <a:r>
              <a:rPr lang="de-DE" sz="2400" dirty="0" err="1" smtClean="0">
                <a:solidFill>
                  <a:schemeClr val="bg1"/>
                </a:solidFill>
              </a:rPr>
              <a:t>Schroers</a:t>
            </a:r>
            <a:endParaRPr lang="de-DE" sz="2400" dirty="0">
              <a:solidFill>
                <a:schemeClr val="bg1"/>
              </a:solidFill>
            </a:endParaRPr>
          </a:p>
        </p:txBody>
      </p:sp>
      <p:pic>
        <p:nvPicPr>
          <p:cNvPr id="4" name="Grafik 3"/>
          <p:cNvPicPr/>
          <p:nvPr/>
        </p:nvPicPr>
        <p:blipFill>
          <a:blip r:embed="rId2"/>
          <a:srcRect r="2757"/>
          <a:stretch>
            <a:fillRect/>
          </a:stretch>
        </p:blipFill>
        <p:spPr bwMode="auto">
          <a:xfrm rot="564953">
            <a:off x="6555944" y="98537"/>
            <a:ext cx="2532520" cy="206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Untertitel 2"/>
          <p:cNvSpPr txBox="1">
            <a:spLocks/>
          </p:cNvSpPr>
          <p:nvPr/>
        </p:nvSpPr>
        <p:spPr>
          <a:xfrm>
            <a:off x="509558" y="2366954"/>
            <a:ext cx="8429684" cy="2500330"/>
          </a:xfrm>
          <a:prstGeom prst="rect">
            <a:avLst/>
          </a:prstGeom>
        </p:spPr>
        <p:txBody>
          <a:bodyPr vert="horz" lIns="45720" rIns="45720">
            <a:noAutofit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de-DE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85720" y="1571612"/>
            <a:ext cx="8501122" cy="38576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2335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S</a:t>
            </a:r>
            <a: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  <a:t>tundenverlauf –</a:t>
            </a:r>
            <a:b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>Erarbeitung (Arbeitsblatt):</a:t>
            </a:r>
            <a:b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11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/>
            </a:r>
            <a:b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105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2000" u="sng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/>
            </a:r>
            <a:br>
              <a:rPr lang="de-DE" sz="2000" u="sng" dirty="0" smtClean="0">
                <a:solidFill>
                  <a:schemeClr val="tx1"/>
                </a:solidFill>
                <a:effectLst/>
                <a:latin typeface="Comic Sans MS" pitchFamily="66" charset="0"/>
              </a:rPr>
            </a:br>
            <a:endParaRPr lang="de-DE" u="sng" dirty="0">
              <a:solidFill>
                <a:schemeClr val="tx1"/>
              </a:solidFill>
              <a:effectLst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847" t="37190" r="11032" b="9960"/>
          <a:stretch>
            <a:fillRect/>
          </a:stretch>
        </p:blipFill>
        <p:spPr bwMode="auto">
          <a:xfrm>
            <a:off x="428596" y="2285992"/>
            <a:ext cx="821537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hteck 6"/>
          <p:cNvSpPr/>
          <p:nvPr/>
        </p:nvSpPr>
        <p:spPr>
          <a:xfrm>
            <a:off x="500050" y="1814444"/>
            <a:ext cx="64294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u="sng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Aufgabe 2 – Arbeite mit dem Baumdiagramm</a:t>
            </a:r>
            <a:endParaRPr lang="de-DE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85720" y="1571612"/>
            <a:ext cx="8501122" cy="38576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2335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S</a:t>
            </a:r>
            <a: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  <a:t>tundenverlauf –</a:t>
            </a:r>
            <a:b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>Erarbeitung (Arbeitsblatt):</a:t>
            </a:r>
            <a:b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11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/>
            </a:r>
            <a:b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105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2000" u="sng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/>
            </a:r>
            <a:br>
              <a:rPr lang="de-DE" sz="2000" u="sng" dirty="0" smtClean="0">
                <a:solidFill>
                  <a:schemeClr val="tx1"/>
                </a:solidFill>
                <a:effectLst/>
                <a:latin typeface="Comic Sans MS" pitchFamily="66" charset="0"/>
              </a:rPr>
            </a:br>
            <a:endParaRPr lang="de-DE" u="sng" dirty="0">
              <a:solidFill>
                <a:schemeClr val="tx1"/>
              </a:solidFill>
              <a:effectLst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805" t="50959" r="10937" b="9949"/>
          <a:stretch>
            <a:fillRect/>
          </a:stretch>
        </p:blipFill>
        <p:spPr bwMode="auto">
          <a:xfrm>
            <a:off x="428596" y="2214554"/>
            <a:ext cx="8215370" cy="2215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hteck 6"/>
          <p:cNvSpPr/>
          <p:nvPr/>
        </p:nvSpPr>
        <p:spPr>
          <a:xfrm>
            <a:off x="642910" y="1714488"/>
            <a:ext cx="20008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u="sng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Zusatzaufgabe</a:t>
            </a:r>
            <a:endParaRPr lang="de-DE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536762"/>
            <a:ext cx="8229600" cy="1463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S</a:t>
            </a:r>
            <a: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  <a:t>tundenverlauf –</a:t>
            </a:r>
            <a:b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>Präsentation</a:t>
            </a: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>&amp; Sicherung</a:t>
            </a:r>
            <a:b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11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endParaRPr lang="de-DE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792737"/>
          </a:xfrm>
        </p:spPr>
        <p:txBody>
          <a:bodyPr/>
          <a:lstStyle/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Präsentation eines auf Folie übertragenen Baumdiagramms durch eine(n) Schüler(in)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Klären von Fragen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Vergleich der beiden Modellierungsverfahren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Rückbezug zur Einstiegsfolie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Grafik 6"/>
          <p:cNvPicPr/>
          <p:nvPr/>
        </p:nvPicPr>
        <p:blipFill>
          <a:blip r:embed="rId2"/>
          <a:srcRect r="2757"/>
          <a:stretch>
            <a:fillRect/>
          </a:stretch>
        </p:blipFill>
        <p:spPr bwMode="auto">
          <a:xfrm rot="564953">
            <a:off x="6366983" y="193221"/>
            <a:ext cx="2532520" cy="206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955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Didaktische Reserven</a:t>
            </a: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/>
            </a:r>
            <a:b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11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endParaRPr lang="de-DE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285720" y="2357430"/>
            <a:ext cx="8401080" cy="3649861"/>
          </a:xfrm>
        </p:spPr>
        <p:txBody>
          <a:bodyPr/>
          <a:lstStyle/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de-DE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Herleitung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der (beispielgebundenen) Pfadregel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Veränderung einzelner Stufen des Baumdiagramms (z.B. statt </a:t>
            </a:r>
            <a:r>
              <a:rPr lang="de-DE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Idefix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-Bauch ein zweiter Asterix-Bauch)</a:t>
            </a:r>
          </a:p>
          <a:p>
            <a:pPr>
              <a:buFont typeface="Wingdings" pitchFamily="2" charset="2"/>
              <a:buChar char="Ø"/>
            </a:pP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Vertiefende Aufgaben</a:t>
            </a:r>
          </a:p>
          <a:p>
            <a:pPr>
              <a:spcAft>
                <a:spcPts val="1200"/>
              </a:spcAft>
              <a:buNone/>
            </a:pP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(siehe z.B. Rückseite des Arbeitsblattes)</a:t>
            </a:r>
          </a:p>
          <a:p>
            <a:pPr>
              <a:spcAft>
                <a:spcPts val="1200"/>
              </a:spcAft>
            </a:pP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Grafik 6"/>
          <p:cNvPicPr/>
          <p:nvPr/>
        </p:nvPicPr>
        <p:blipFill>
          <a:blip r:embed="rId2"/>
          <a:srcRect r="2757"/>
          <a:stretch>
            <a:fillRect/>
          </a:stretch>
        </p:blipFill>
        <p:spPr bwMode="auto">
          <a:xfrm rot="564953">
            <a:off x="6366983" y="193221"/>
            <a:ext cx="2532520" cy="206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632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Vielen Dank für die Aufmerksamkeit!</a:t>
            </a: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/>
            </a:r>
            <a:b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11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endParaRPr lang="de-DE" u="sng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285720" y="2500306"/>
            <a:ext cx="8401080" cy="3649861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  <a:buNone/>
            </a:pP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0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Literatur</a:t>
            </a:r>
            <a:endParaRPr lang="de-DE" b="1" u="sng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de-DE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Jörgens</a:t>
            </a:r>
            <a:r>
              <a:rPr lang="de-DE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Thomas et al. (2008):</a:t>
            </a:r>
            <a:r>
              <a:rPr lang="de-DE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Serviceband </a:t>
            </a:r>
            <a:r>
              <a:rPr lang="de-DE" sz="2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Lambacher</a:t>
            </a:r>
            <a:r>
              <a:rPr lang="de-DE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Schweizer 8. Mathematik für Gymnasien. Nordrhein-Westfalen.</a:t>
            </a: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Ernst Klett Verlag. Stuttgart</a:t>
            </a: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de-DE" sz="2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de-DE" sz="2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Vernay</a:t>
            </a:r>
            <a:r>
              <a:rPr lang="de-DE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Rüdiger (Hrsg.) (2008):</a:t>
            </a: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Mathematik 5 bis 10. Unterricht. Aufgaben. Materialien. </a:t>
            </a:r>
            <a:r>
              <a:rPr lang="de-DE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Mit Wahrschein-</a:t>
            </a:r>
            <a:r>
              <a:rPr lang="de-DE" sz="2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lichkeit</a:t>
            </a:r>
            <a:r>
              <a:rPr lang="de-DE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anfangen.</a:t>
            </a: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Heft 2. </a:t>
            </a:r>
            <a:r>
              <a:rPr lang="de-DE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Kallmeyer</a:t>
            </a: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bei Friedrich in </a:t>
            </a:r>
            <a:r>
              <a:rPr lang="de-DE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Velber</a:t>
            </a: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Grafik 6"/>
          <p:cNvPicPr/>
          <p:nvPr/>
        </p:nvPicPr>
        <p:blipFill>
          <a:blip r:embed="rId2"/>
          <a:srcRect r="2757"/>
          <a:stretch>
            <a:fillRect/>
          </a:stretch>
        </p:blipFill>
        <p:spPr bwMode="auto">
          <a:xfrm rot="564953">
            <a:off x="6152669" y="384289"/>
            <a:ext cx="2532520" cy="206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343772" cy="1785950"/>
          </a:xfrm>
        </p:spPr>
        <p:txBody>
          <a:bodyPr>
            <a:normAutofit fontScale="90000"/>
          </a:bodyPr>
          <a:lstStyle/>
          <a:p>
            <a:pPr algn="l"/>
            <a:r>
              <a:rPr lang="de-DE" i="1" dirty="0" smtClean="0"/>
              <a:t/>
            </a:r>
            <a:br>
              <a:rPr lang="de-DE" i="1" dirty="0" smtClean="0"/>
            </a:br>
            <a:r>
              <a:rPr lang="de-DE" i="1" dirty="0" smtClean="0"/>
              <a:t/>
            </a:r>
            <a:br>
              <a:rPr lang="de-DE" i="1" dirty="0" smtClean="0"/>
            </a:br>
            <a:r>
              <a:rPr lang="de-DE" sz="5300" i="1" dirty="0" smtClean="0">
                <a:solidFill>
                  <a:srgbClr val="1E6A7C"/>
                </a:solidFill>
                <a:latin typeface="Comic Sans MS" pitchFamily="66" charset="0"/>
              </a:rPr>
              <a:t>Gliederung</a:t>
            </a:r>
            <a:r>
              <a:rPr lang="de-DE" sz="5000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u="sng" dirty="0" smtClean="0"/>
              <a:t/>
            </a:r>
            <a:br>
              <a:rPr lang="de-DE" u="sng" dirty="0" smtClean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28596" y="1714488"/>
            <a:ext cx="7858180" cy="4857784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Ø"/>
            </a:pPr>
            <a:r>
              <a:rPr lang="de-D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Einbettung der Stunde in den</a:t>
            </a:r>
          </a:p>
          <a:p>
            <a:pPr algn="l">
              <a:spcAft>
                <a:spcPts val="1800"/>
              </a:spcAft>
            </a:pPr>
            <a:r>
              <a:rPr lang="de-D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de-D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Reihenkontext</a:t>
            </a:r>
          </a:p>
          <a:p>
            <a:pPr algn="l">
              <a:spcAft>
                <a:spcPts val="1800"/>
              </a:spcAft>
              <a:buFont typeface="Wingdings" pitchFamily="2" charset="2"/>
              <a:buChar char="Ø"/>
            </a:pPr>
            <a:r>
              <a:rPr lang="de-D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Zentrales Stundenziel</a:t>
            </a:r>
          </a:p>
          <a:p>
            <a:pPr algn="l">
              <a:spcAft>
                <a:spcPts val="1800"/>
              </a:spcAft>
              <a:buFont typeface="Wingdings" pitchFamily="2" charset="2"/>
              <a:buChar char="Ø"/>
            </a:pPr>
            <a:r>
              <a:rPr lang="de-D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Stundenverlauf</a:t>
            </a:r>
          </a:p>
          <a:p>
            <a:pPr algn="l">
              <a:spcAft>
                <a:spcPts val="1200"/>
              </a:spcAft>
              <a:buFont typeface="Wingdings" pitchFamily="2" charset="2"/>
              <a:buChar char="Ø"/>
            </a:pPr>
            <a:r>
              <a:rPr lang="de-D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Didaktische Reserven</a:t>
            </a:r>
            <a:endParaRPr lang="de-DE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Grafik 3"/>
          <p:cNvPicPr/>
          <p:nvPr/>
        </p:nvPicPr>
        <p:blipFill>
          <a:blip r:embed="rId2"/>
          <a:srcRect r="2757"/>
          <a:stretch>
            <a:fillRect/>
          </a:stretch>
        </p:blipFill>
        <p:spPr bwMode="auto">
          <a:xfrm rot="564953">
            <a:off x="6555944" y="98537"/>
            <a:ext cx="2532520" cy="206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0" y="1785926"/>
            <a:ext cx="8686800" cy="422136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de-D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6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Thema der Unterrichtsreihe:</a:t>
            </a:r>
          </a:p>
          <a:p>
            <a:pPr>
              <a:buNone/>
            </a:pPr>
            <a:r>
              <a:rPr lang="de-DE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Alles </a:t>
            </a:r>
            <a:r>
              <a:rPr lang="de-DE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Zufall oder was?</a:t>
            </a:r>
            <a:r>
              <a:rPr 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</a:t>
            </a:r>
          </a:p>
          <a:p>
            <a:pPr>
              <a:buNone/>
            </a:pPr>
            <a:r>
              <a:rPr 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Relative </a:t>
            </a:r>
            <a:r>
              <a:rPr 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Häufigkeiten </a:t>
            </a:r>
            <a:r>
              <a:rPr 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 Wahrscheinlichkeiten</a:t>
            </a:r>
            <a:endParaRPr lang="de-DE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de-DE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6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Lernvoraussetzungen:</a:t>
            </a:r>
          </a:p>
          <a:p>
            <a:pPr marL="0" marR="64008" lvl="0" indent="0">
              <a:defRPr/>
            </a:pPr>
            <a:endParaRPr lang="de-DE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de-DE" sz="3600" b="1" i="1" dirty="0" smtClean="0">
                <a:solidFill>
                  <a:srgbClr val="1E6A7C"/>
                </a:solidFill>
                <a:latin typeface="Comic Sans MS" pitchFamily="66" charset="0"/>
              </a:rPr>
              <a:t>Einbettung der Stunde</a:t>
            </a:r>
            <a:br>
              <a:rPr lang="de-DE" sz="3600" b="1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3600" b="1" i="1" dirty="0" smtClean="0">
                <a:solidFill>
                  <a:srgbClr val="1E6A7C"/>
                </a:solidFill>
                <a:latin typeface="Comic Sans MS" pitchFamily="66" charset="0"/>
              </a:rPr>
              <a:t>in den Reihenkontext</a:t>
            </a:r>
            <a:r>
              <a:rPr lang="de-DE" u="sng" dirty="0" smtClean="0"/>
              <a:t/>
            </a:r>
            <a:br>
              <a:rPr lang="de-DE" u="sng" dirty="0" smtClean="0"/>
            </a:br>
            <a:endParaRPr lang="de-DE" dirty="0"/>
          </a:p>
        </p:txBody>
      </p:sp>
      <p:pic>
        <p:nvPicPr>
          <p:cNvPr id="6" name="Grafik 5"/>
          <p:cNvPicPr/>
          <p:nvPr/>
        </p:nvPicPr>
        <p:blipFill>
          <a:blip r:embed="rId2"/>
          <a:srcRect r="2757"/>
          <a:stretch>
            <a:fillRect/>
          </a:stretch>
        </p:blipFill>
        <p:spPr bwMode="auto">
          <a:xfrm rot="564953">
            <a:off x="6366983" y="241413"/>
            <a:ext cx="2532520" cy="206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Untertitel 2"/>
          <p:cNvSpPr txBox="1">
            <a:spLocks/>
          </p:cNvSpPr>
          <p:nvPr/>
        </p:nvSpPr>
        <p:spPr>
          <a:xfrm>
            <a:off x="500034" y="3643314"/>
            <a:ext cx="8643966" cy="2500330"/>
          </a:xfrm>
          <a:prstGeom prst="rect">
            <a:avLst/>
          </a:prstGeom>
        </p:spPr>
        <p:txBody>
          <a:bodyPr vert="horz" lIns="45720" rIns="45720">
            <a:noAutofit/>
          </a:bodyPr>
          <a:lstStyle/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SzPct val="68000"/>
              <a:buFont typeface="Wingdings" pitchFamily="2" charset="2"/>
              <a:buChar char="ü"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Experimentieren mit (</a:t>
            </a:r>
            <a:r>
              <a:rPr kumimoji="0" lang="de-D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)symmetrischen Gegenständen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SzPct val="68000"/>
              <a:buFont typeface="Wingdings" pitchFamily="2" charset="2"/>
              <a:buChar char="ü"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Laplace-Wahrscheinlichkeiten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ü"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Modellierung mehrstufiger Zufallsexperimente durch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Auflistung von Elementarereignissen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180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de-DE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180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de-DE" sz="3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395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de-DE" sz="3600" b="1" i="1" dirty="0" smtClean="0">
                <a:solidFill>
                  <a:srgbClr val="1E6A7C"/>
                </a:solidFill>
                <a:latin typeface="Comic Sans MS" pitchFamily="66" charset="0"/>
              </a:rPr>
              <a:t>Zentrales Stundenziel</a:t>
            </a:r>
            <a:r>
              <a:rPr lang="de-DE" u="sng" dirty="0" smtClean="0"/>
              <a:t/>
            </a:r>
            <a:br>
              <a:rPr lang="de-DE" u="sng" dirty="0" smtClean="0"/>
            </a:br>
            <a:endParaRPr lang="de-DE" dirty="0"/>
          </a:p>
        </p:txBody>
      </p:sp>
      <p:pic>
        <p:nvPicPr>
          <p:cNvPr id="6" name="Grafik 5"/>
          <p:cNvPicPr/>
          <p:nvPr/>
        </p:nvPicPr>
        <p:blipFill>
          <a:blip r:embed="rId2"/>
          <a:srcRect r="2757"/>
          <a:stretch>
            <a:fillRect/>
          </a:stretch>
        </p:blipFill>
        <p:spPr bwMode="auto">
          <a:xfrm rot="564953">
            <a:off x="6388165" y="193221"/>
            <a:ext cx="2532520" cy="206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Untertitel 2"/>
          <p:cNvSpPr txBox="1">
            <a:spLocks/>
          </p:cNvSpPr>
          <p:nvPr/>
        </p:nvSpPr>
        <p:spPr>
          <a:xfrm>
            <a:off x="500034" y="4071942"/>
            <a:ext cx="8643966" cy="2071702"/>
          </a:xfrm>
          <a:prstGeom prst="rect">
            <a:avLst/>
          </a:prstGeom>
        </p:spPr>
        <p:txBody>
          <a:bodyPr vert="horz" lIns="45720" rIns="45720">
            <a:noAutofit/>
          </a:bodyPr>
          <a:lstStyle/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180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de-DE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180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de-DE" sz="3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57158" y="2357430"/>
            <a:ext cx="8429684" cy="306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8">
              <a:lnSpc>
                <a:spcPct val="130000"/>
              </a:lnSpc>
              <a:defRPr/>
            </a:pPr>
            <a:r>
              <a:rPr lang="de-DE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Indem die </a:t>
            </a:r>
            <a:r>
              <a:rPr lang="de-DE" sz="25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SuS</a:t>
            </a:r>
            <a:r>
              <a:rPr lang="de-DE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das </a:t>
            </a:r>
            <a:r>
              <a:rPr lang="de-DE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Zufallsspiel </a:t>
            </a:r>
            <a:r>
              <a:rPr lang="de-DE" sz="2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Asterix, </a:t>
            </a:r>
            <a:r>
              <a:rPr lang="de-DE" sz="25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Obelix</a:t>
            </a:r>
            <a:r>
              <a:rPr lang="de-DE" sz="25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5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&amp; Co.</a:t>
            </a:r>
          </a:p>
          <a:p>
            <a:pPr marR="64008">
              <a:lnSpc>
                <a:spcPct val="130000"/>
              </a:lnSpc>
              <a:defRPr/>
            </a:pPr>
            <a:r>
              <a:rPr lang="de-DE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de-DE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zwei verschiedene </a:t>
            </a:r>
            <a:r>
              <a:rPr lang="de-DE" sz="2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mathematische Modelle übersetzen</a:t>
            </a:r>
            <a:r>
              <a:rPr lang="de-DE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und diese miteinander </a:t>
            </a:r>
            <a:r>
              <a:rPr lang="de-DE" sz="2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vergleichen</a:t>
            </a:r>
            <a:r>
              <a:rPr lang="de-DE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erschließen sie sich das </a:t>
            </a:r>
            <a:r>
              <a:rPr lang="de-DE" sz="2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Baumdiagramm</a:t>
            </a:r>
            <a:r>
              <a:rPr lang="de-DE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als wichtiges Hilfsmittel zur </a:t>
            </a:r>
            <a:r>
              <a:rPr lang="de-DE" sz="2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Modellierung mehrstufiger Zufallsexperimente</a:t>
            </a:r>
            <a:r>
              <a:rPr lang="de-DE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57158" y="2214554"/>
            <a:ext cx="8258204" cy="4000528"/>
          </a:xfrm>
        </p:spPr>
        <p:txBody>
          <a:bodyPr>
            <a:normAutofit/>
          </a:bodyPr>
          <a:lstStyle/>
          <a:p>
            <a:pPr>
              <a:buNone/>
            </a:pPr>
            <a:endParaRPr lang="de-DE" sz="280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Alle Kombinations-</a:t>
            </a:r>
          </a:p>
          <a:p>
            <a:pPr>
              <a:buNone/>
            </a:pPr>
            <a:r>
              <a:rPr lang="de-DE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de-DE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öglichkeiten</a:t>
            </a:r>
            <a:endParaRPr lang="de-DE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None/>
            </a:pP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 Spiels </a:t>
            </a:r>
          </a:p>
          <a:p>
            <a:pPr>
              <a:buNone/>
            </a:pPr>
            <a:r>
              <a:rPr lang="de-DE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Asterix </a:t>
            </a:r>
            <a:r>
              <a:rPr lang="de-DE" sz="2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Obelix</a:t>
            </a:r>
            <a:r>
              <a:rPr lang="de-DE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&amp; Co.</a:t>
            </a:r>
          </a:p>
          <a:p>
            <a:pPr>
              <a:buNone/>
            </a:pPr>
            <a:r>
              <a:rPr lang="de-DE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aufschreiben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428605"/>
            <a:ext cx="8229600" cy="2749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2400"/>
              </a:spcBef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S</a:t>
            </a:r>
            <a: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  <a:t>tundenverlauf –</a:t>
            </a:r>
            <a:b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105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  <a:t/>
            </a:r>
            <a:b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3200" i="1" dirty="0" smtClean="0">
                <a:solidFill>
                  <a:srgbClr val="1E6A7C"/>
                </a:solidFill>
                <a:latin typeface="Comic Sans MS" pitchFamily="66" charset="0"/>
              </a:rPr>
              <a:t>vorbereitende</a:t>
            </a:r>
            <a:br>
              <a:rPr lang="de-DE" sz="3200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3200" i="1" dirty="0" smtClean="0">
                <a:solidFill>
                  <a:srgbClr val="1E6A7C"/>
                </a:solidFill>
                <a:latin typeface="Comic Sans MS" pitchFamily="66" charset="0"/>
              </a:rPr>
              <a:t>Hausaufgabe:</a:t>
            </a:r>
            <a:r>
              <a:rPr lang="de-DE" u="sng" dirty="0" smtClean="0"/>
              <a:t/>
            </a:r>
            <a:br>
              <a:rPr lang="de-DE" u="sng" dirty="0" smtClean="0"/>
            </a:br>
            <a:endParaRPr lang="de-DE" dirty="0"/>
          </a:p>
        </p:txBody>
      </p:sp>
      <p:pic>
        <p:nvPicPr>
          <p:cNvPr id="6" name="Grafik 5"/>
          <p:cNvPicPr/>
          <p:nvPr/>
        </p:nvPicPr>
        <p:blipFill>
          <a:blip r:embed="rId2"/>
          <a:srcRect r="2757"/>
          <a:stretch>
            <a:fillRect/>
          </a:stretch>
        </p:blipFill>
        <p:spPr bwMode="auto">
          <a:xfrm rot="564953">
            <a:off x="3677055" y="1017930"/>
            <a:ext cx="5354844" cy="443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-285784" y="1500174"/>
            <a:ext cx="3429024" cy="464347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de-DE" sz="2800" b="1" dirty="0" smtClean="0"/>
              <a:t>Präzisierung</a:t>
            </a:r>
          </a:p>
          <a:p>
            <a:pPr indent="0">
              <a:spcAft>
                <a:spcPts val="600"/>
              </a:spcAft>
              <a:buNone/>
            </a:pPr>
            <a:r>
              <a:rPr lang="de-DE" sz="2800" b="1" i="1" dirty="0" smtClean="0"/>
              <a:t>d</a:t>
            </a:r>
            <a:r>
              <a:rPr lang="de-DE" sz="2800" b="1" i="1" dirty="0" smtClean="0"/>
              <a:t>es Problems:</a:t>
            </a:r>
          </a:p>
          <a:p>
            <a:pPr indent="0">
              <a:lnSpc>
                <a:spcPct val="120000"/>
              </a:lnSpc>
              <a:buNone/>
            </a:pPr>
            <a:r>
              <a:rPr lang="de-DE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Wie wahrschein-</a:t>
            </a:r>
            <a:r>
              <a:rPr lang="de-DE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lich</a:t>
            </a:r>
            <a:r>
              <a:rPr lang="de-DE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ist es, einen richtig </a:t>
            </a:r>
            <a:r>
              <a:rPr lang="de-DE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zusammen-gesetzten </a:t>
            </a:r>
            <a:r>
              <a:rPr lang="de-DE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Asterix zu ziehen</a:t>
            </a:r>
            <a:r>
              <a:rPr lang="de-DE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 </a:t>
            </a:r>
            <a:endParaRPr lang="de-DE" sz="2400" i="1" dirty="0" smtClean="0">
              <a:solidFill>
                <a:schemeClr val="tx1">
                  <a:lumMod val="75000"/>
                  <a:lumOff val="25000"/>
                </a:schemeClr>
              </a:solidFill>
              <a:sym typeface="Wingdings" pitchFamily="2" charset="2"/>
            </a:endParaRPr>
          </a:p>
          <a:p>
            <a:pPr indent="0">
              <a:lnSpc>
                <a:spcPct val="120000"/>
              </a:lnSpc>
              <a:buNone/>
            </a:pPr>
            <a:r>
              <a:rPr lang="de-DE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 pitchFamily="2" charset="2"/>
              </a:rPr>
              <a:t>( Lösung mit Hilfe der HA)</a:t>
            </a:r>
          </a:p>
          <a:p>
            <a:pPr indent="0">
              <a:lnSpc>
                <a:spcPct val="120000"/>
              </a:lnSpc>
              <a:buNone/>
            </a:pPr>
            <a:endParaRPr lang="de-DE" sz="2400" u="sng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S</a:t>
            </a:r>
            <a: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  <a:t>tundenverlauf –</a:t>
            </a: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3200" i="1" dirty="0" smtClean="0">
                <a:solidFill>
                  <a:srgbClr val="1E6A7C"/>
                </a:solidFill>
                <a:latin typeface="Comic Sans MS" pitchFamily="66" charset="0"/>
              </a:rPr>
              <a:t>E</a:t>
            </a:r>
            <a:r>
              <a:rPr lang="de-DE" sz="3200" b="1" i="1" dirty="0" smtClean="0">
                <a:solidFill>
                  <a:srgbClr val="1E6A7C"/>
                </a:solidFill>
                <a:latin typeface="Comic Sans MS" pitchFamily="66" charset="0"/>
              </a:rPr>
              <a:t>instieg</a:t>
            </a:r>
            <a:r>
              <a:rPr lang="de-DE" sz="3200" i="1" dirty="0" smtClean="0">
                <a:solidFill>
                  <a:srgbClr val="1E6A7C"/>
                </a:solidFill>
                <a:latin typeface="Comic Sans MS" pitchFamily="66" charset="0"/>
              </a:rPr>
              <a:t> (Folie)</a:t>
            </a:r>
            <a:endParaRPr lang="de-DE" dirty="0"/>
          </a:p>
        </p:txBody>
      </p:sp>
      <p:pic>
        <p:nvPicPr>
          <p:cNvPr id="5" name="Grafik 4"/>
          <p:cNvPicPr/>
          <p:nvPr/>
        </p:nvPicPr>
        <p:blipFill>
          <a:blip r:embed="rId2"/>
          <a:srcRect l="2405" t="3871" r="1378" b="17076"/>
          <a:stretch>
            <a:fillRect/>
          </a:stretch>
        </p:blipFill>
        <p:spPr bwMode="auto">
          <a:xfrm>
            <a:off x="3143240" y="1142984"/>
            <a:ext cx="5857916" cy="50720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857488" y="1428736"/>
            <a:ext cx="3429024" cy="464347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de-DE" sz="32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Tafelbild (1):</a:t>
            </a:r>
          </a:p>
          <a:p>
            <a:pPr indent="0">
              <a:buNone/>
            </a:pPr>
            <a:endParaRPr lang="de-DE" sz="3200" b="1" u="sng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38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S</a:t>
            </a:r>
            <a: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  <a:t>tundenverlauf –</a:t>
            </a: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3200" i="1" dirty="0" smtClean="0">
                <a:solidFill>
                  <a:srgbClr val="1E6A7C"/>
                </a:solidFill>
                <a:latin typeface="Comic Sans MS" pitchFamily="66" charset="0"/>
              </a:rPr>
              <a:t>Hinführung</a:t>
            </a:r>
            <a:endParaRPr lang="de-DE" dirty="0"/>
          </a:p>
        </p:txBody>
      </p:sp>
      <p:pic>
        <p:nvPicPr>
          <p:cNvPr id="6" name="Grafik 5"/>
          <p:cNvPicPr/>
          <p:nvPr/>
        </p:nvPicPr>
        <p:blipFill>
          <a:blip r:embed="rId2"/>
          <a:srcRect t="20727" r="34911" b="9472"/>
          <a:stretch>
            <a:fillRect/>
          </a:stretch>
        </p:blipFill>
        <p:spPr bwMode="auto">
          <a:xfrm>
            <a:off x="1285852" y="1857364"/>
            <a:ext cx="614366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857488" y="1428736"/>
            <a:ext cx="3429024" cy="464347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de-DE" sz="32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Tafelbild (2):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S</a:t>
            </a:r>
            <a: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  <a:t>tundenverlauf –</a:t>
            </a: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3200" i="1" dirty="0" smtClean="0">
                <a:solidFill>
                  <a:srgbClr val="1E6A7C"/>
                </a:solidFill>
                <a:latin typeface="Comic Sans MS" pitchFamily="66" charset="0"/>
              </a:rPr>
              <a:t>Hinführung</a:t>
            </a:r>
            <a:endParaRPr lang="de-DE" dirty="0"/>
          </a:p>
        </p:txBody>
      </p:sp>
      <p:pic>
        <p:nvPicPr>
          <p:cNvPr id="5" name="Grafik 4"/>
          <p:cNvPicPr/>
          <p:nvPr/>
        </p:nvPicPr>
        <p:blipFill>
          <a:blip r:embed="rId2"/>
          <a:srcRect r="11735" b="13235"/>
          <a:stretch>
            <a:fillRect/>
          </a:stretch>
        </p:blipFill>
        <p:spPr bwMode="auto">
          <a:xfrm>
            <a:off x="1000100" y="1857364"/>
            <a:ext cx="692948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357158" y="1571612"/>
            <a:ext cx="8143932" cy="52863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2149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de-DE" sz="4000" i="1" dirty="0" smtClean="0">
                <a:solidFill>
                  <a:srgbClr val="1E6A7C"/>
                </a:solidFill>
                <a:latin typeface="Comic Sans MS" pitchFamily="66" charset="0"/>
              </a:rPr>
              <a:t>S</a:t>
            </a:r>
            <a: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  <a:t>tundenverlauf –</a:t>
            </a:r>
            <a:br>
              <a:rPr lang="de-DE" sz="4000" b="1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  <a:t>Erarbeitung (Arbeitsblatt):</a:t>
            </a:r>
            <a:br>
              <a:rPr lang="de-DE" sz="3000" i="1" dirty="0" smtClean="0">
                <a:solidFill>
                  <a:srgbClr val="1E6A7C"/>
                </a:solidFill>
                <a:latin typeface="Comic Sans MS" pitchFamily="66" charset="0"/>
              </a:rPr>
            </a:br>
            <a:r>
              <a:rPr lang="de-DE" sz="1050" i="1" dirty="0" smtClean="0">
                <a:solidFill>
                  <a:srgbClr val="1E6A7C"/>
                </a:solidFill>
                <a:latin typeface="Comic Sans MS" pitchFamily="66" charset="0"/>
              </a:rPr>
              <a:t> </a:t>
            </a:r>
            <a:r>
              <a:rPr lang="de-DE" sz="2000" u="sng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/>
            </a:r>
            <a:br>
              <a:rPr lang="de-DE" sz="2000" u="sng" dirty="0" smtClean="0">
                <a:solidFill>
                  <a:schemeClr val="tx1"/>
                </a:solidFill>
                <a:effectLst/>
                <a:latin typeface="Comic Sans MS" pitchFamily="66" charset="0"/>
              </a:rPr>
            </a:br>
            <a:endParaRPr lang="de-DE" u="sng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747" t="31969" r="22959" b="6818"/>
          <a:stretch>
            <a:fillRect/>
          </a:stretch>
        </p:blipFill>
        <p:spPr bwMode="auto">
          <a:xfrm>
            <a:off x="500034" y="1976403"/>
            <a:ext cx="7858180" cy="481018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hteck 8"/>
          <p:cNvSpPr/>
          <p:nvPr/>
        </p:nvSpPr>
        <p:spPr>
          <a:xfrm>
            <a:off x="500034" y="1600130"/>
            <a:ext cx="6230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u="sng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Aufgabe 1 – Erstelle das Baumdiagramm</a:t>
            </a:r>
            <a:endParaRPr lang="de-DE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imos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307</Words>
  <Application>Microsoft Office PowerPoint</Application>
  <PresentationFormat>Bildschirmpräsentation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Deimos</vt:lpstr>
      <vt:lpstr>  Asterix, Obelix &amp; Co.  </vt:lpstr>
      <vt:lpstr>  Gliederung  </vt:lpstr>
      <vt:lpstr>Einbettung der Stunde in den Reihenkontext </vt:lpstr>
      <vt:lpstr>Zentrales Stundenziel </vt:lpstr>
      <vt:lpstr>Stundenverlauf –   vorbereitende Hausaufgabe: </vt:lpstr>
      <vt:lpstr>Stundenverlauf – Einstieg (Folie)</vt:lpstr>
      <vt:lpstr>Stundenverlauf – Hinführung</vt:lpstr>
      <vt:lpstr>Stundenverlauf – Hinführung</vt:lpstr>
      <vt:lpstr>Stundenverlauf – Erarbeitung (Arbeitsblatt):   </vt:lpstr>
      <vt:lpstr>Stundenverlauf – Erarbeitung (Arbeitsblatt):     </vt:lpstr>
      <vt:lpstr>Stundenverlauf – Erarbeitung (Arbeitsblatt):     </vt:lpstr>
      <vt:lpstr>Stundenverlauf – Präsentation &amp; Sicherung  </vt:lpstr>
      <vt:lpstr>Didaktische Reserven  </vt:lpstr>
      <vt:lpstr>Vielen Dank für die Aufmerksamkeit!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Alles Zufall oder was?  Relative Häufigkeiten und Wahrscheinlichkeiten</dc:title>
  <dc:creator>Mirjam Schroers</dc:creator>
  <cp:lastModifiedBy>Mirjam Schroers</cp:lastModifiedBy>
  <cp:revision>24</cp:revision>
  <dcterms:created xsi:type="dcterms:W3CDTF">2011-12-29T08:24:38Z</dcterms:created>
  <dcterms:modified xsi:type="dcterms:W3CDTF">2011-12-29T22:26:03Z</dcterms:modified>
</cp:coreProperties>
</file>